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27" r:id="rId2"/>
    <p:sldId id="337" r:id="rId3"/>
    <p:sldId id="328" r:id="rId4"/>
    <p:sldId id="329" r:id="rId5"/>
    <p:sldId id="331" r:id="rId6"/>
    <p:sldId id="335" r:id="rId7"/>
    <p:sldId id="356" r:id="rId8"/>
    <p:sldId id="358" r:id="rId9"/>
    <p:sldId id="386" r:id="rId10"/>
    <p:sldId id="339" r:id="rId11"/>
    <p:sldId id="330" r:id="rId12"/>
    <p:sldId id="336" r:id="rId13"/>
    <p:sldId id="384" r:id="rId14"/>
    <p:sldId id="397" r:id="rId15"/>
    <p:sldId id="396" r:id="rId16"/>
    <p:sldId id="387" r:id="rId17"/>
    <p:sldId id="388" r:id="rId18"/>
    <p:sldId id="390" r:id="rId19"/>
    <p:sldId id="389" r:id="rId20"/>
    <p:sldId id="391" r:id="rId21"/>
    <p:sldId id="392" r:id="rId22"/>
    <p:sldId id="393" r:id="rId23"/>
    <p:sldId id="395" r:id="rId24"/>
    <p:sldId id="385" r:id="rId25"/>
    <p:sldId id="33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232" y="7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2022-12-22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2022-12-22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2022-12-22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2022-12-22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2022-12-22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2022-12-22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2022-12-22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2022-12-22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2022-12-22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2022-12-22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2022-12-22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/wot/tree/main/proposals/deliverable-proposals" TargetMode="External"/><Relationship Id="rId2" Type="http://schemas.openxmlformats.org/officeDocument/2006/relationships/hyperlink" Target="https://github.com/w3c/wot-testing/tree/main/event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netzo.io/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18.png"/><Relationship Id="rId12" Type="http://schemas.openxmlformats.org/officeDocument/2006/relationships/image" Target="../media/image21.svg"/><Relationship Id="rId17" Type="http://schemas.openxmlformats.org/officeDocument/2006/relationships/hyperlink" Target="https://www.smarthome.de/magentazuhause-app" TargetMode="External"/><Relationship Id="rId2" Type="http://schemas.openxmlformats.org/officeDocument/2006/relationships/hyperlink" Target="https://www.takenaka.co.jp/news/2021/05/02/" TargetMode="Externa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vosoft.com/en/application-of-the-w3c-web-of-things-standard-in-the-wunsiedel-hydrogen-generation-plant/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www.evosoft.com/en/digitalization-offering/saywot/" TargetMode="External"/><Relationship Id="rId15" Type="http://schemas.openxmlformats.org/officeDocument/2006/relationships/hyperlink" Target="https://www.sifis-home.eu/" TargetMode="External"/><Relationship Id="rId10" Type="http://schemas.openxmlformats.org/officeDocument/2006/relationships/hyperlink" Target="https://www.eclipse.org/ditto/2022-03-03-wot-integration.html" TargetMode="External"/><Relationship Id="rId4" Type="http://schemas.openxmlformats.org/officeDocument/2006/relationships/hyperlink" Target="https://new.siemens.com/global/en/products/buildings/automation/desigo.html" TargetMode="External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sifis-home.eu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osoft.com/en/application-of-the-w3c-web-of-things-standard-in-the-wunsiedel-hydrogen-generation-plant/" TargetMode="External"/><Relationship Id="rId2" Type="http://schemas.openxmlformats.org/officeDocument/2006/relationships/hyperlink" Target="https://www.evosoft.com/en/digitalization-offering/saywot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Status and </a:t>
            </a:r>
            <a:r>
              <a:rPr lang="en-US" noProof="0" dirty="0" err="1"/>
              <a:t>Applicatons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dirty="0"/>
              <a:t>11 January</a:t>
            </a:r>
            <a:r>
              <a:rPr lang="en-US" noProof="0" dirty="0"/>
              <a:t> 2023</a:t>
            </a:r>
          </a:p>
          <a:p>
            <a:r>
              <a:rPr lang="en-US" dirty="0"/>
              <a:t>IEEE CCNC 2023 - </a:t>
            </a:r>
            <a:r>
              <a:rPr lang="en-US" dirty="0" err="1"/>
              <a:t>IIWoT</a:t>
            </a:r>
            <a:r>
              <a:rPr lang="en-US" dirty="0"/>
              <a:t> Workshop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4114800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pPr lvl="1"/>
            <a:r>
              <a:rPr lang="en-US" dirty="0"/>
              <a:t>Not limited to local network</a:t>
            </a:r>
          </a:p>
          <a:p>
            <a:pPr lvl="1"/>
            <a:r>
              <a:rPr lang="en-US" dirty="0"/>
              <a:t>Scalable to many TDs</a:t>
            </a:r>
          </a:p>
          <a:p>
            <a:pPr lvl="1"/>
            <a:r>
              <a:rPr lang="en-US" dirty="0"/>
              <a:t>Need to preserve privacy</a:t>
            </a:r>
          </a:p>
          <a:p>
            <a:pPr lvl="1"/>
            <a:r>
              <a:rPr lang="en-US" dirty="0"/>
              <a:t>Phased access: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Exploration: controlled</a:t>
            </a:r>
          </a:p>
          <a:p>
            <a:pPr lvl="1"/>
            <a:r>
              <a:rPr lang="en-US" dirty="0"/>
              <a:t>Searchable via JSON Path, XPath, or SPARQL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Find "nearby" Things using geospatial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2022-12-22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9C29E6-0FFA-D0F5-369D-8EF485D11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185332"/>
            <a:ext cx="6928014" cy="39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719558" y="419267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880555"/>
            <a:ext cx="4678084" cy="55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/>
              <a:t>read1.value());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(w/ step 3)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inc2.value());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undefined</a:t>
            </a:r>
            <a:r>
              <a:rPr lang="en-US" sz="1049" dirty="0"/>
              <a:t>,</a:t>
            </a:r>
            <a:r>
              <a:rPr lang="en-US" sz="1049" dirty="0">
                <a:solidFill>
                  <a:srgbClr val="0000FF"/>
                </a:solidFill>
              </a:rPr>
              <a:t> </a:t>
            </a:r>
            <a:r>
              <a:rPr lang="en-US" sz="1049" dirty="0"/>
              <a:t>{</a:t>
            </a:r>
          </a:p>
          <a:p>
            <a:r>
              <a:rPr lang="en-US" sz="1049" dirty="0"/>
              <a:t>        </a:t>
            </a:r>
            <a:r>
              <a:rPr lang="en-US" sz="1049" dirty="0" err="1">
                <a:solidFill>
                  <a:srgbClr val="0070C0"/>
                </a:solidFill>
              </a:rPr>
              <a:t>formIndex</a:t>
            </a:r>
            <a:r>
              <a:rPr lang="en-US" sz="1049" dirty="0"/>
              <a:t>: </a:t>
            </a:r>
            <a:r>
              <a:rPr lang="en-US" sz="1049" dirty="0" err="1"/>
              <a:t>getFormIndexForDecrementWithCoAP</a:t>
            </a:r>
            <a:r>
              <a:rPr lang="en-US" sz="1049" dirty="0"/>
              <a:t>(thing);</a:t>
            </a:r>
          </a:p>
          <a:p>
            <a:r>
              <a:rPr lang="en-US" sz="1049" dirty="0"/>
              <a:t>    } 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const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dec1.value());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267" y="1439782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Testing </a:t>
            </a:r>
            <a:r>
              <a:rPr lang="en-US" dirty="0"/>
              <a:t>new Candidate Recommendations</a:t>
            </a:r>
          </a:p>
          <a:p>
            <a:pPr lvl="1"/>
            <a:r>
              <a:rPr lang="en-US" noProof="0" dirty="0">
                <a:hlinkClick r:id="rId2"/>
              </a:rPr>
              <a:t>https://github.com/w3c/wot-testing/tree/main/events</a:t>
            </a:r>
            <a:endParaRPr lang="en-US" noProof="0" dirty="0"/>
          </a:p>
          <a:p>
            <a:r>
              <a:rPr lang="en-US" noProof="0" dirty="0"/>
              <a:t>New Commercial Usages</a:t>
            </a:r>
          </a:p>
          <a:p>
            <a:pPr lvl="1"/>
            <a:r>
              <a:rPr lang="en-US" noProof="0" dirty="0"/>
              <a:t>Takenaka Construction, </a:t>
            </a:r>
            <a:r>
              <a:rPr lang="en-US" noProof="0" dirty="0" err="1"/>
              <a:t>Netzo</a:t>
            </a:r>
            <a:r>
              <a:rPr lang="en-US" noProof="0" dirty="0"/>
              <a:t>, Siemens, Deutsch Telekom, Ditto, ...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r>
              <a:rPr lang="en-US" noProof="0" dirty="0"/>
              <a:t>, </a:t>
            </a:r>
            <a:r>
              <a:rPr lang="en-US" noProof="0" dirty="0" err="1"/>
              <a:t>TinyIoT</a:t>
            </a:r>
            <a:r>
              <a:rPr lang="en-US" noProof="0" dirty="0"/>
              <a:t>, Zion</a:t>
            </a:r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New Charter: New Deliverables, Updates to existing specifications, Liaisons</a:t>
            </a:r>
          </a:p>
          <a:p>
            <a:pPr lvl="1"/>
            <a:r>
              <a:rPr lang="en-US" dirty="0"/>
              <a:t>Geolocation, Onboarding, Historical data: </a:t>
            </a:r>
            <a:r>
              <a:rPr lang="en-US" dirty="0">
                <a:hlinkClick r:id="rId3"/>
              </a:rPr>
              <a:t>proposals/deliverable-proposals</a:t>
            </a:r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2022-12-22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624" y="2435700"/>
            <a:ext cx="3187639" cy="1709412"/>
          </a:xfrm>
        </p:spPr>
        <p:txBody>
          <a:bodyPr/>
          <a:lstStyle/>
          <a:p>
            <a:pPr marL="0" indent="0">
              <a:buNone/>
            </a:pPr>
            <a:r>
              <a:rPr lang="en-US" sz="800" dirty="0">
                <a:hlinkClick r:id="rId2"/>
              </a:rPr>
              <a:t>https://</a:t>
            </a:r>
            <a:r>
              <a:rPr lang="en-US" sz="800" dirty="0" err="1">
                <a:hlinkClick r:id="rId2"/>
              </a:rPr>
              <a:t>www.takenaka.co.jp</a:t>
            </a:r>
            <a:r>
              <a:rPr lang="en-US" sz="800" dirty="0">
                <a:hlinkClick r:id="rId2"/>
              </a:rPr>
              <a:t>/news/2021/05/02/</a:t>
            </a:r>
            <a:endParaRPr lang="en-US" sz="800" dirty="0"/>
          </a:p>
          <a:p>
            <a:pPr marL="0" indent="0">
              <a:buNone/>
            </a:pPr>
            <a:r>
              <a:rPr lang="en-US" sz="1600" dirty="0"/>
              <a:t>Takenaka Corporation</a:t>
            </a:r>
          </a:p>
          <a:p>
            <a:r>
              <a:rPr lang="en-US" sz="1600" dirty="0"/>
              <a:t>CGLL Platform - BIM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2022-12-22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171" y="365125"/>
            <a:ext cx="2408059" cy="135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4717137" y="1822284"/>
            <a:ext cx="3706906" cy="2419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hlinkClick r:id="rId4"/>
              </a:rPr>
              <a:t>https://new.siemens.com/global/en/products/buildings/automation/desigo.html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hlinkClick r:id="rId5"/>
              </a:rPr>
              <a:t>https://www.evosoft.com/en/digitalization-offering/saywot/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hlinkClick r:id="rId6"/>
              </a:rPr>
              <a:t>https://</a:t>
            </a:r>
            <a:r>
              <a:rPr lang="en-US" sz="1000" dirty="0" err="1">
                <a:hlinkClick r:id="rId6"/>
              </a:rPr>
              <a:t>www.evosoft.com</a:t>
            </a:r>
            <a:r>
              <a:rPr lang="en-US" sz="1000" dirty="0">
                <a:hlinkClick r:id="rId6"/>
              </a:rPr>
              <a:t>/</a:t>
            </a:r>
            <a:r>
              <a:rPr lang="en-US" sz="1000" dirty="0" err="1">
                <a:hlinkClick r:id="rId6"/>
              </a:rPr>
              <a:t>en</a:t>
            </a:r>
            <a:r>
              <a:rPr lang="en-US" sz="1000" dirty="0">
                <a:hlinkClick r:id="rId6"/>
              </a:rPr>
              <a:t>/application-of-the-w3c-web-of-things-standard-in-the-wunsiedel-hydrogen-generation-plant/</a:t>
            </a:r>
            <a:endParaRPr lang="en-US" sz="1000" dirty="0"/>
          </a:p>
          <a:p>
            <a:pPr marL="0" indent="0">
              <a:buNone/>
            </a:pPr>
            <a:r>
              <a:rPr lang="en-US" sz="1900" dirty="0"/>
              <a:t>Siemens AG </a:t>
            </a:r>
          </a:p>
          <a:p>
            <a:r>
              <a:rPr lang="en-US" sz="2100" dirty="0" err="1"/>
              <a:t>Desigo</a:t>
            </a:r>
            <a:r>
              <a:rPr lang="en-US" sz="2100" dirty="0"/>
              <a:t> CC – BIM</a:t>
            </a:r>
          </a:p>
          <a:p>
            <a:r>
              <a:rPr lang="en-US" sz="2100" dirty="0"/>
              <a:t>Asset Performance Suite</a:t>
            </a:r>
          </a:p>
          <a:p>
            <a:r>
              <a:rPr lang="en-US" sz="2100" dirty="0"/>
              <a:t>Say WoT! (</a:t>
            </a:r>
            <a:r>
              <a:rPr lang="en-US" sz="2100" dirty="0" err="1"/>
              <a:t>Evosoft</a:t>
            </a:r>
            <a:r>
              <a:rPr lang="en-US" sz="2100" dirty="0"/>
              <a:t>)</a:t>
            </a:r>
          </a:p>
          <a:p>
            <a:r>
              <a:rPr lang="en-US" sz="2100" dirty="0" err="1"/>
              <a:t>Wunsiedel</a:t>
            </a:r>
            <a:r>
              <a:rPr lang="en-US" sz="2100" dirty="0"/>
              <a:t> (H</a:t>
            </a:r>
            <a:r>
              <a:rPr lang="en-US" sz="2100" baseline="-25000" dirty="0"/>
              <a:t>2</a:t>
            </a:r>
            <a:r>
              <a:rPr lang="en-US" sz="2100" dirty="0"/>
              <a:t> Generation plant)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00" y="3118956"/>
            <a:ext cx="1724254" cy="19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890008" y="5078225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hlinkClick r:id="rId8"/>
              </a:rPr>
              <a:t>https://</a:t>
            </a:r>
            <a:r>
              <a:rPr lang="en-US" sz="800" dirty="0" err="1">
                <a:hlinkClick r:id="rId8"/>
              </a:rPr>
              <a:t>netzo.io</a:t>
            </a:r>
            <a:r>
              <a:rPr lang="en-US" sz="800" dirty="0">
                <a:hlinkClick r:id="rId8"/>
              </a:rPr>
              <a:t>/</a:t>
            </a:r>
            <a:endParaRPr lang="en-US" sz="800" dirty="0"/>
          </a:p>
          <a:p>
            <a:pPr marL="0" indent="0">
              <a:buNone/>
            </a:pPr>
            <a:r>
              <a:rPr lang="en-US" sz="1600" dirty="0" err="1"/>
              <a:t>Netzo</a:t>
            </a:r>
            <a:r>
              <a:rPr lang="en-US" sz="1600" dirty="0"/>
              <a:t> </a:t>
            </a:r>
          </a:p>
          <a:p>
            <a:r>
              <a:rPr lang="en-US" sz="1600" dirty="0"/>
              <a:t>IoT Data Hub</a:t>
            </a:r>
          </a:p>
          <a:p>
            <a:r>
              <a:rPr lang="en-US" sz="1600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79" y="1180845"/>
            <a:ext cx="2163310" cy="114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9A5212-AAEF-6B4A-B88E-94D47885102B}"/>
              </a:ext>
            </a:extLst>
          </p:cNvPr>
          <p:cNvSpPr txBox="1">
            <a:spLocks/>
          </p:cNvSpPr>
          <p:nvPr/>
        </p:nvSpPr>
        <p:spPr>
          <a:xfrm>
            <a:off x="8560769" y="2706675"/>
            <a:ext cx="3706906" cy="1347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hlinkClick r:id="rId10"/>
              </a:rPr>
              <a:t>https://www.eclipse.org/ditto/2022-03-03-wot-integration.html</a:t>
            </a:r>
            <a:endParaRPr lang="en-US" sz="800" dirty="0"/>
          </a:p>
          <a:p>
            <a:r>
              <a:rPr lang="en-US" sz="1600" dirty="0"/>
              <a:t>Eclipse (Bosch, Siemens, ...)</a:t>
            </a:r>
          </a:p>
          <a:p>
            <a:r>
              <a:rPr lang="en-US" sz="1600" dirty="0"/>
              <a:t>Digital twin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B1C3EF-9155-DB49-B90B-D812EC79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42D7A5F-2C4B-5A48-A98D-863142CC05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12598" y="1280024"/>
            <a:ext cx="1841468" cy="2261452"/>
          </a:xfrm>
          <a:prstGeom prst="rect">
            <a:avLst/>
          </a:prstGeom>
        </p:spPr>
      </p:pic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BE23647B-DF2A-28AD-CDF2-26AFF0A5DD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5120" y="737833"/>
            <a:ext cx="2159070" cy="1909207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0CC54638-BAF2-33CE-E74B-88BCE1C28D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83580" y="3721794"/>
            <a:ext cx="1786497" cy="13478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A5E299-F85C-094D-E679-12124B13B785}"/>
              </a:ext>
            </a:extLst>
          </p:cNvPr>
          <p:cNvSpPr txBox="1">
            <a:spLocks/>
          </p:cNvSpPr>
          <p:nvPr/>
        </p:nvSpPr>
        <p:spPr>
          <a:xfrm>
            <a:off x="8560769" y="5062313"/>
            <a:ext cx="3706906" cy="1347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hlinkClick r:id="rId15"/>
              </a:rPr>
              <a:t>https://www.sifis-home.eu/</a:t>
            </a:r>
            <a:endParaRPr lang="en-US" sz="1600" dirty="0"/>
          </a:p>
          <a:p>
            <a:r>
              <a:rPr lang="en-US" sz="1600" dirty="0"/>
              <a:t>Horizon 2020 Project</a:t>
            </a:r>
          </a:p>
          <a:p>
            <a:r>
              <a:rPr lang="en-US" sz="1600" dirty="0"/>
              <a:t>Trustworthy Connected Home</a:t>
            </a:r>
          </a:p>
        </p:txBody>
      </p:sp>
      <p:pic>
        <p:nvPicPr>
          <p:cNvPr id="2050" name="Picture 2" descr="MagentaZuhause App: Smart Home - Apps on Google Play">
            <a:extLst>
              <a:ext uri="{FF2B5EF4-FFF2-40B4-BE49-F238E27FC236}">
                <a16:creationId xmlns:a16="http://schemas.microsoft.com/office/drawing/2014/main" id="{CDC8A564-E059-3158-3C17-09A1A548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39" y="4664823"/>
            <a:ext cx="1724255" cy="17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860A74-64A7-B3F0-082D-18E33330D815}"/>
              </a:ext>
            </a:extLst>
          </p:cNvPr>
          <p:cNvSpPr txBox="1">
            <a:spLocks/>
          </p:cNvSpPr>
          <p:nvPr/>
        </p:nvSpPr>
        <p:spPr>
          <a:xfrm>
            <a:off x="5169446" y="4646938"/>
            <a:ext cx="3187639" cy="17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00" dirty="0">
                <a:hlinkClick r:id="rId17"/>
              </a:rPr>
              <a:t>https://www.smarthome.de/magentazuhause-app</a:t>
            </a:r>
            <a:endParaRPr lang="en-US" sz="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Deutsche Telekom AG</a:t>
            </a:r>
          </a:p>
          <a:p>
            <a:r>
              <a:rPr lang="en-US" sz="1600" dirty="0"/>
              <a:t>Smart Home</a:t>
            </a:r>
          </a:p>
          <a:p>
            <a:r>
              <a:rPr lang="en-US" sz="1600" dirty="0"/>
              <a:t>App/Hub/Cloud</a:t>
            </a:r>
          </a:p>
        </p:txBody>
      </p:sp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2801-4468-5846-89F1-C96DB76E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SIFIS Home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927F1-C04A-43B5-CDF2-B6F50A328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132770"/>
            <a:ext cx="5157787" cy="5056893"/>
          </a:xfrm>
        </p:spPr>
        <p:txBody>
          <a:bodyPr/>
          <a:lstStyle/>
          <a:p>
            <a:r>
              <a:rPr lang="en-US" dirty="0"/>
              <a:t>Horizon 2020 Project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www.sifis-home.eu</a:t>
            </a:r>
            <a:r>
              <a:rPr lang="en-US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Secure and trustworthy full-stack internet of things for Smart Home</a:t>
            </a:r>
          </a:p>
          <a:p>
            <a:r>
              <a:rPr lang="en-US" dirty="0"/>
              <a:t>Open Standards</a:t>
            </a:r>
          </a:p>
          <a:p>
            <a:r>
              <a:rPr lang="en-US" dirty="0"/>
              <a:t>Using Rust to avoid memory bugs</a:t>
            </a:r>
          </a:p>
          <a:p>
            <a:r>
              <a:rPr lang="en-US" dirty="0"/>
              <a:t>wot-rust implementation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1D909B-B849-8D10-9F7D-AFD77EB3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905C-10FF-8047-AA7E-6DC7E8B6AF51}" type="datetime1">
              <a:rPr lang="en-CA" smtClean="0"/>
              <a:t>2022-12-22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7546B-4FFB-E774-9BBF-0ABDC5C6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1F4CCC-4419-088F-0D6A-DA928AA6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775247FD-53FE-F500-BCD5-737935E75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966083"/>
            <a:ext cx="3302995" cy="2433299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DBCA4E3-37B2-B336-3AA9-FF7AEEF62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000" y="1023603"/>
            <a:ext cx="2467213" cy="243329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5385284-A7E8-DFD3-6A89-2C451C395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575" y="3756363"/>
            <a:ext cx="6174748" cy="23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49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27A8-AAD1-32CA-F82D-B920E7B7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SIFIS Home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B2D68-1296-0EC0-DC59-3DD35AD05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86E2-4400-D342-BEEC-F9C1ADF6F9F7}" type="datetime1">
              <a:rPr lang="en-CA" smtClean="0"/>
              <a:t>2022-12-22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707B3-EC8F-2D7A-6014-76C3EF2AC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E316C-2CF5-76FE-D2BA-EE18C6C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362EB15-F2E6-C076-4BCC-CA5592C0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3333"/>
            <a:ext cx="7772400" cy="3137337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33C2396E-DEFD-127D-F897-21128FB3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521" y="4300334"/>
            <a:ext cx="7772400" cy="18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14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867BC-31D1-26C9-1FC9-CE99EE21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58A08-7221-7F45-8378-69D5559861DD}" type="datetime1">
              <a:rPr lang="en-CA" smtClean="0"/>
              <a:t>2022-12-22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22E4-B692-4528-4B08-7375BDA2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50141-0B23-7412-8521-F9F5DB0A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470787-EFAF-0BF5-EB6A-D4206AD9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" y="-1"/>
            <a:ext cx="10837271" cy="60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ADF7C-471E-2453-F0F3-D2ABD43D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58A08-7221-7F45-8378-69D5559861DD}" type="datetime1">
              <a:rPr lang="en-CA" smtClean="0"/>
              <a:t>2022-12-22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F9B65-E21A-8DCE-0EF3-804CD6D9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57F79-B7F0-8889-4E04-AB478C24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AACF3F-D67D-6AEC-1C68-C416D3DD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4"/>
            <a:ext cx="10822898" cy="60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2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1045-26D2-0B52-3DCE-2D0DD696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Ditto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A3AB-85D1-C0F2-9AB5-343DC108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86E2-4400-D342-BEEC-F9C1ADF6F9F7}" type="datetime1">
              <a:rPr lang="en-CA" smtClean="0"/>
              <a:t>2022-12-22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743B3-3B93-1729-FF53-2C0E7E7A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673B2-A9A2-5DB2-4B01-B18FDC8A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FA10A0-53AB-2E21-85BF-7D60FCD1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17269"/>
            <a:ext cx="9300210" cy="539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87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1045-26D2-0B52-3DCE-2D0DD696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Ditto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A3AB-85D1-C0F2-9AB5-343DC108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86E2-4400-D342-BEEC-F9C1ADF6F9F7}" type="datetime1">
              <a:rPr lang="en-CA" smtClean="0"/>
              <a:t>2022-12-22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743B3-3B93-1729-FF53-2C0E7E7A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673B2-A9A2-5DB2-4B01-B18FDC8A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442C188-B1A5-1CF5-C6E7-9E10E731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39402"/>
            <a:ext cx="9358171" cy="531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Finding Thing Descriptions: Discovery</a:t>
            </a:r>
          </a:p>
          <a:p>
            <a:pPr lvl="1"/>
            <a:r>
              <a:rPr lang="en-US" dirty="0"/>
              <a:t>Use Cases and Requirements</a:t>
            </a:r>
            <a:endParaRPr lang="en-US" noProof="0" dirty="0"/>
          </a:p>
          <a:p>
            <a:r>
              <a:rPr lang="en-US" dirty="0"/>
              <a:t>Recent Activity</a:t>
            </a:r>
          </a:p>
          <a:p>
            <a:pPr lvl="1"/>
            <a:r>
              <a:rPr lang="en-US" noProof="0" dirty="0" err="1"/>
              <a:t>Testfe</a:t>
            </a:r>
            <a:r>
              <a:rPr lang="en-US" dirty="0" err="1"/>
              <a:t>st</a:t>
            </a:r>
            <a:r>
              <a:rPr lang="en-US" dirty="0"/>
              <a:t>/</a:t>
            </a:r>
            <a:r>
              <a:rPr lang="en-US" dirty="0" err="1"/>
              <a:t>Plugfest</a:t>
            </a:r>
            <a:endParaRPr lang="en-US" dirty="0"/>
          </a:p>
          <a:p>
            <a:pPr lvl="1"/>
            <a:r>
              <a:rPr lang="en-US" noProof="0" dirty="0"/>
              <a:t>Applications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2022-12-22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1045-26D2-0B52-3DCE-2D0DD696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Netzo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A3AB-85D1-C0F2-9AB5-343DC108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86E2-4400-D342-BEEC-F9C1ADF6F9F7}" type="datetime1">
              <a:rPr lang="en-CA" smtClean="0"/>
              <a:t>2022-12-22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743B3-3B93-1729-FF53-2C0E7E7A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673B2-A9A2-5DB2-4B01-B18FDC8A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6DF5D6D-FA7E-C2F4-1674-935E09E0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2768"/>
            <a:ext cx="10631551" cy="474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73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1045-26D2-0B52-3DCE-2D0DD696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Netzo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A3AB-85D1-C0F2-9AB5-343DC108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86E2-4400-D342-BEEC-F9C1ADF6F9F7}" type="datetime1">
              <a:rPr lang="en-CA" smtClean="0"/>
              <a:t>2022-12-22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743B3-3B93-1729-FF53-2C0E7E7A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673B2-A9A2-5DB2-4B01-B18FDC8A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690707-50AE-C1D9-D208-9CF4D39E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08607"/>
            <a:ext cx="10432135" cy="507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83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95D5-557B-4AFE-37C1-F3271F7E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086792" cy="1112838"/>
          </a:xfrm>
        </p:spPr>
        <p:txBody>
          <a:bodyPr anchor="t">
            <a:noAutofit/>
          </a:bodyPr>
          <a:lstStyle/>
          <a:p>
            <a:r>
              <a:rPr lang="en-US" sz="4400" dirty="0"/>
              <a:t>Siemens – </a:t>
            </a:r>
            <a:r>
              <a:rPr lang="en-US" sz="4400" dirty="0" err="1"/>
              <a:t>Desigo</a:t>
            </a:r>
            <a:r>
              <a:rPr lang="en-US" sz="4400" dirty="0"/>
              <a:t> CC</a:t>
            </a:r>
          </a:p>
        </p:txBody>
      </p:sp>
      <p:pic>
        <p:nvPicPr>
          <p:cNvPr id="7" name="Picture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A1FC0B29-D830-6E02-EEF0-7DD1A5807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182624"/>
            <a:ext cx="6843584" cy="3644209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5DB0138-D5DA-BF96-2AD0-03D32E009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>
            <a:normAutofit/>
          </a:bodyPr>
          <a:lstStyle/>
          <a:p>
            <a:r>
              <a:rPr lang="en-US" sz="2400" dirty="0"/>
              <a:t>Building Information Management (BIM)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View status in context of 3D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Energy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Maintenance management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5EBED-5BB9-18CC-A4AA-434A4A0857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1CE86E2-4400-D342-BEEC-F9C1ADF6F9F7}" type="datetime1">
              <a:rPr lang="en-CA" smtClean="0"/>
              <a:pPr>
                <a:lnSpc>
                  <a:spcPct val="90000"/>
                </a:lnSpc>
                <a:spcAft>
                  <a:spcPts val="600"/>
                </a:spcAft>
              </a:pPr>
              <a:t>2022-12-22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CBC91-43B8-AFCB-BBFF-DA3AAC1A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ABA96-961E-0748-4EB3-5C9C5F2C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55BDE2E-7167-1944-9FEE-E44668D91CB6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82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99AD-C142-4F86-03AE-72FAD3EB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Siemens - </a:t>
            </a:r>
            <a:r>
              <a:rPr lang="en-US" dirty="0" err="1"/>
              <a:t>EvoSoft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A825D-E18F-D852-38B2-7DB899527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98513"/>
            <a:ext cx="5181600" cy="197845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SayWoT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https://www.evosoft.com/en/digitalization-offering/saywot/</a:t>
            </a:r>
            <a:endParaRPr lang="en-US" sz="1400" dirty="0"/>
          </a:p>
          <a:p>
            <a:pPr marL="0" indent="0">
              <a:buNone/>
            </a:pPr>
            <a:r>
              <a:rPr lang="en-US" sz="1800" dirty="0"/>
              <a:t>Thing Models, Thing Descriptions, Protocol adapters...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4CE6F-49C2-B63E-A8F5-527AA535D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198513"/>
            <a:ext cx="5181600" cy="197845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Wunsiedel</a:t>
            </a:r>
            <a:r>
              <a:rPr lang="en-US" dirty="0"/>
              <a:t> H</a:t>
            </a:r>
            <a:r>
              <a:rPr lang="en-US" baseline="-25000" dirty="0"/>
              <a:t>2</a:t>
            </a:r>
            <a:r>
              <a:rPr lang="en-US" dirty="0"/>
              <a:t> Generation Plant</a:t>
            </a:r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https://www.evosoft.com/en/application-of-the-w3c-web-of-things-standard-in-the-wunsiedel-hydrogen-generation-plant/</a:t>
            </a:r>
            <a:endParaRPr lang="en-US" sz="1400" dirty="0"/>
          </a:p>
          <a:p>
            <a:pPr marL="0" indent="0">
              <a:buNone/>
            </a:pPr>
            <a:r>
              <a:rPr lang="en-US" sz="1800" dirty="0"/>
              <a:t>Application of </a:t>
            </a:r>
            <a:r>
              <a:rPr lang="en-US" sz="1800" dirty="0" err="1"/>
              <a:t>SayWoT</a:t>
            </a:r>
            <a:r>
              <a:rPr lang="en-US" sz="1800" dirty="0"/>
              <a:t> to cloud integration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C3522-78D5-16C8-3010-9D061D52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2022-12-22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442C8-3021-4952-3BD3-EA9FB1449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51838-2738-0F56-7AB3-8B98E878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 descr="A picture containing sky, outdoor, highway&#10;&#10;Description automatically generated">
            <a:extLst>
              <a:ext uri="{FF2B5EF4-FFF2-40B4-BE49-F238E27FC236}">
                <a16:creationId xmlns:a16="http://schemas.microsoft.com/office/drawing/2014/main" id="{D035CC35-F831-BCD9-CEC2-97A913287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018116"/>
            <a:ext cx="5350531" cy="3001010"/>
          </a:xfrm>
          <a:prstGeom prst="rect">
            <a:avLst/>
          </a:prstGeom>
        </p:spPr>
      </p:pic>
      <p:pic>
        <p:nvPicPr>
          <p:cNvPr id="11" name="Picture 10" descr="A few me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5C0D216-221C-99C5-79AE-8C924CA8C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18116"/>
            <a:ext cx="4265909" cy="29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10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Open Problems/Next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and action modelling</a:t>
            </a:r>
          </a:p>
          <a:p>
            <a:pPr lvl="1"/>
            <a:r>
              <a:rPr lang="en-US" dirty="0"/>
              <a:t>Data management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2022-12-22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6" y="930428"/>
            <a:ext cx="11112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 and Profiles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consumer obtain the TD for a Thing?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What constraints on TDs are appropriate for best practices and interoperability?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endParaRPr lang="en-US" altLang="ja-JP" sz="2400" dirty="0">
              <a:solidFill>
                <a:srgbClr val="4F81BD"/>
              </a:solidFill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4579244" cy="47702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"https://www.w3.org/2022/wot/td/v1.1"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2022-12-22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4911089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 of constraints to:</a:t>
            </a:r>
          </a:p>
          <a:p>
            <a:pPr lvl="1"/>
            <a:r>
              <a:rPr lang="en-US" dirty="0"/>
              <a:t>Improve interoperability</a:t>
            </a:r>
          </a:p>
          <a:p>
            <a:pPr lvl="1"/>
            <a:r>
              <a:rPr lang="en-US" dirty="0"/>
              <a:t>Define best practices</a:t>
            </a:r>
          </a:p>
          <a:p>
            <a:r>
              <a:rPr lang="en-US" b="1" i="1" dirty="0"/>
              <a:t>Prescriptive</a:t>
            </a:r>
          </a:p>
          <a:p>
            <a:r>
              <a:rPr lang="en-US" dirty="0"/>
              <a:t>Why:</a:t>
            </a:r>
          </a:p>
          <a:p>
            <a:pPr lvl="1"/>
            <a:r>
              <a:rPr lang="en-US" dirty="0"/>
              <a:t>TDs are descriptive</a:t>
            </a:r>
          </a:p>
          <a:p>
            <a:pPr lvl="2"/>
            <a:r>
              <a:rPr lang="en-US" dirty="0"/>
              <a:t>Some devices that need to be described do not follow best practices, e.g. for security</a:t>
            </a:r>
          </a:p>
          <a:p>
            <a:pPr lvl="1"/>
            <a:r>
              <a:rPr lang="en-US" dirty="0"/>
              <a:t>TDs are extensible</a:t>
            </a:r>
          </a:p>
          <a:p>
            <a:pPr lvl="2"/>
            <a:r>
              <a:rPr lang="en-US" dirty="0"/>
              <a:t>To interoperate device manufacturers need to know in advance what to expect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2022-12-22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FB489B-0840-D51A-E73F-AA9B86D5BA78}"/>
              </a:ext>
            </a:extLst>
          </p:cNvPr>
          <p:cNvSpPr txBox="1">
            <a:spLocks/>
          </p:cNvSpPr>
          <p:nvPr/>
        </p:nvSpPr>
        <p:spPr>
          <a:xfrm>
            <a:off x="6557013" y="3933086"/>
            <a:ext cx="4911089" cy="224387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Currently focused on HTTP Baseline Profile and two sub-profiles for SSE and </a:t>
            </a:r>
            <a:r>
              <a:rPr lang="en-US" dirty="0" err="1"/>
              <a:t>WebHook</a:t>
            </a:r>
            <a:r>
              <a:rPr lang="en-US" dirty="0"/>
              <a:t> Event mechanisms</a:t>
            </a:r>
          </a:p>
          <a:p>
            <a:r>
              <a:rPr lang="en-US" dirty="0"/>
              <a:t>TDs satisfying profile set "profile" member and must follow constraints of profile</a:t>
            </a:r>
          </a:p>
          <a:p>
            <a:r>
              <a:rPr lang="en-US" dirty="0"/>
              <a:t>Things and Consumers that implement profile also need to satisfy a set of other assertions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7E65F60-1E93-5EF7-20E8-8F4775A6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289" y="1631101"/>
            <a:ext cx="6068864" cy="197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504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</TotalTime>
  <Words>1818</Words>
  <Application>Microsoft Macintosh PowerPoint</Application>
  <PresentationFormat>Widescreen</PresentationFormat>
  <Paragraphs>407</Paragraphs>
  <Slides>25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Status and Applicatons</vt:lpstr>
      <vt:lpstr>Outline</vt:lpstr>
      <vt:lpstr>W3C Web of Things (WoT)</vt:lpstr>
      <vt:lpstr>Descriptive Interoperability: TDs</vt:lpstr>
      <vt:lpstr>Usage Patterns Overview</vt:lpstr>
      <vt:lpstr>Deliverables</vt:lpstr>
      <vt:lpstr>Use Cases and Requirements</vt:lpstr>
      <vt:lpstr>Use Cases / Requirements Process</vt:lpstr>
      <vt:lpstr>Profiles</vt:lpstr>
      <vt:lpstr>Discovery</vt:lpstr>
      <vt:lpstr>Orchestration</vt:lpstr>
      <vt:lpstr>Recent Activity</vt:lpstr>
      <vt:lpstr>Applications</vt:lpstr>
      <vt:lpstr>SIFIS Home</vt:lpstr>
      <vt:lpstr>SIFIS Home</vt:lpstr>
      <vt:lpstr>PowerPoint Presentation</vt:lpstr>
      <vt:lpstr>PowerPoint Presentation</vt:lpstr>
      <vt:lpstr>Eclipse Ditto</vt:lpstr>
      <vt:lpstr>Eclipse Ditto</vt:lpstr>
      <vt:lpstr>Netzo</vt:lpstr>
      <vt:lpstr>Netzo</vt:lpstr>
      <vt:lpstr>Siemens – Desigo CC</vt:lpstr>
      <vt:lpstr>Siemens - EvoSoft</vt:lpstr>
      <vt:lpstr>Discussion: Open Problems/Next Steps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57</cp:revision>
  <dcterms:created xsi:type="dcterms:W3CDTF">2020-06-08T01:23:04Z</dcterms:created>
  <dcterms:modified xsi:type="dcterms:W3CDTF">2022-12-22T16:58:49Z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